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6319-15B7-224A-9A2D-D9864AA54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98BE6-6559-BC4E-8F79-FE237EB5D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7F8CA-CD9B-A943-99C0-0BC2C1A31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323C0-F2B3-5242-BC96-F2F65DDA4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57CAF-5D48-CC47-9259-62D55398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73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6A2CE-B1F8-324E-A152-3A41C7EC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2A0296-943C-D44D-BF21-C3110FA71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E6EB1-4D96-2141-9C68-ABDC0997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17B93-B37F-E942-A022-7AC89E82F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C9301-B76E-E546-82FD-E55AA1D2B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4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8F0C6-0FB3-DD43-9114-98140589F6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2A8E5-CB2B-6D4F-8369-1C6CCEEE8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EFE5E-6154-3549-8186-3BB4F9EA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E0788-D4F2-0B41-B01D-328EF03B4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9CD52-8811-494A-A4F7-43E351B8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74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7F13-186C-D24A-8347-461E1239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DA994-6856-6F47-8112-1A5FAA2F0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A1D68-D56B-494B-9097-F3FD05EB2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34842-20AE-B24F-BD96-7D4767BD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E66C5-0676-8C49-AE78-56569896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31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BEAE-2F6A-9042-AE2F-8AD51BFE2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E4D83-2CFB-284E-8455-4EDE97B27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314D2-DD56-A84B-AA70-59E06CDC7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D7D71-2AB0-604A-9426-7ADDB8989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58C45-8F4C-644D-B2EE-72E6D8413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52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FB7F-9ADB-9B4C-B4D7-4DE3BFB38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5F5AE-13D0-9745-A2F2-96AA6A08A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BBD76A-2C53-6D46-9FF7-F539B5D97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25218-D9BD-7740-9773-2E2364BBF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D1364-7B8E-D64B-BF80-0DE78291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25791-B6B7-1147-98B2-31DEAC10D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62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DA7E-455E-C44C-ACDC-C43FFD31D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EB310-AE92-2349-A652-468E828E1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B40FB-E486-5E4F-A304-D7BC904C1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F8FC0C-3CB8-7240-849C-E907DF5BC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C1426E-A70A-A247-9F6D-11C260871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C15F76-32FB-924B-9A15-1F7FAF6E6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86A32E-4237-C14F-BF73-6052B483F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357A23-F910-524D-A63E-4F6E07A0A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1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BFBE-D29E-1C40-94E8-290AFB6C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F8189-14CE-974C-A07C-92ADF77C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C76E7-EE03-644B-A376-F2B8C820F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AE5D6-FE84-1848-9564-DEEA3058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82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3406E8-24FF-1241-8F91-EF940DE69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372F04-E074-0747-A554-C842CD7D4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F06CC-77AB-DE4B-A30E-A9D34C839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97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1889-41CD-AA44-AAB3-D71CA9321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B3BAD-A89F-E946-B1D9-05BF87930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A842F-5119-DB47-B1BA-11266693C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CAD6D7-8C04-C54E-BCB8-7A77B62D9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859D8-5993-EC41-AB8A-7FED6CD53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24FBD-EEA9-8141-8F8B-FC37CCB57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63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FCCC-A79D-1143-80F5-6483C7012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744C5F-1FFB-2F4F-9307-FD3050528D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2B4A1-ECBF-1246-8B34-4050B307B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AF38BC-345F-3F4B-B41C-2B8370E2B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E3A45-459C-A443-A984-1C006B8CF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4900D-A212-1440-BB1A-5CCC89D6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25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1020F2-EFC4-704A-9BE2-049C2B4E8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25C0B-EFE9-BA47-846A-89D562775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48834-8BC6-334F-9C60-C85A926669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263E0-D5AF-514F-970A-44546E1C6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9122-DE38-5846-AEDA-5D7B22938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5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3/PhysRevE.93.052216" TargetMode="External"/><Relationship Id="rId7" Type="http://schemas.openxmlformats.org/officeDocument/2006/relationships/hyperlink" Target="https://doi.org/10.1007/s11071-017-4009-9" TargetMode="External"/><Relationship Id="rId2" Type="http://schemas.openxmlformats.org/officeDocument/2006/relationships/hyperlink" Target="https://doi.org/10.1007/s11071-019-04917-7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103/PhysRevE.97.052202" TargetMode="External"/><Relationship Id="rId5" Type="http://schemas.openxmlformats.org/officeDocument/2006/relationships/hyperlink" Target="https://doi.org/10.1063/1.4985291" TargetMode="External"/><Relationship Id="rId4" Type="http://schemas.openxmlformats.org/officeDocument/2006/relationships/hyperlink" Target="https://doi.org/10.1063/1.496301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B131-0581-3E45-AA8A-C15F93BB69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AU" sz="4400" dirty="0"/>
              <a:t>Joint characterization of phase synchronization in networks with multivariate singular spectrum analysis and  vector field phase</a:t>
            </a:r>
            <a:br>
              <a:rPr lang="en-AU" sz="4400" dirty="0"/>
            </a:br>
            <a:endParaRPr lang="en-US" sz="44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A6ACA48-4C9E-884B-9A97-31F69C9A0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328" y="5511157"/>
            <a:ext cx="3468413" cy="1655762"/>
          </a:xfrm>
        </p:spPr>
        <p:txBody>
          <a:bodyPr>
            <a:normAutofit/>
          </a:bodyPr>
          <a:lstStyle/>
          <a:p>
            <a:r>
              <a:rPr lang="en-US" sz="2000" dirty="0"/>
              <a:t>Leonardo </a:t>
            </a:r>
            <a:r>
              <a:rPr lang="en-US" sz="2000" dirty="0" err="1"/>
              <a:t>Portes</a:t>
            </a:r>
            <a:endParaRPr lang="en-US" sz="2000" dirty="0"/>
          </a:p>
          <a:p>
            <a:r>
              <a:rPr lang="en-US" sz="1400" dirty="0"/>
              <a:t>Complex Systems Group Dep </a:t>
            </a:r>
            <a:r>
              <a:rPr lang="en-US" sz="1400" dirty="0" err="1"/>
              <a:t>Maths</a:t>
            </a:r>
            <a:r>
              <a:rPr lang="en-US" sz="1400" dirty="0"/>
              <a:t> &amp; Stats</a:t>
            </a:r>
          </a:p>
          <a:p>
            <a:r>
              <a:rPr lang="en-US" sz="1400" dirty="0"/>
              <a:t>University of Western Australia</a:t>
            </a:r>
          </a:p>
          <a:p>
            <a:r>
              <a:rPr lang="en-US" sz="700" dirty="0"/>
              <a:t>https://research-</a:t>
            </a:r>
            <a:r>
              <a:rPr lang="en-US" sz="700" dirty="0" err="1"/>
              <a:t>repository.uwa.edu.au</a:t>
            </a:r>
            <a:r>
              <a:rPr lang="en-US" sz="700" dirty="0"/>
              <a:t>/</a:t>
            </a:r>
            <a:r>
              <a:rPr lang="en-US" sz="700" dirty="0" err="1"/>
              <a:t>en</a:t>
            </a:r>
            <a:r>
              <a:rPr lang="en-US" sz="700" dirty="0"/>
              <a:t>/persons/</a:t>
            </a:r>
            <a:r>
              <a:rPr lang="en-US" sz="700" dirty="0" err="1"/>
              <a:t>leonardo</a:t>
            </a:r>
            <a:r>
              <a:rPr lang="en-US" sz="700" dirty="0"/>
              <a:t>-</a:t>
            </a:r>
            <a:r>
              <a:rPr lang="en-US" sz="700" dirty="0" err="1"/>
              <a:t>portes</a:t>
            </a:r>
            <a:r>
              <a:rPr lang="en-US" sz="700" dirty="0"/>
              <a:t>-dos-</a:t>
            </a:r>
            <a:r>
              <a:rPr lang="en-US" sz="700" dirty="0" err="1"/>
              <a:t>santos</a:t>
            </a:r>
            <a:endParaRPr lang="en-US" sz="1400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0678CE0D-3DBE-A045-A05E-03C07A5C155F}"/>
              </a:ext>
            </a:extLst>
          </p:cNvPr>
          <p:cNvSpPr txBox="1">
            <a:spLocks/>
          </p:cNvSpPr>
          <p:nvPr/>
        </p:nvSpPr>
        <p:spPr>
          <a:xfrm>
            <a:off x="4186811" y="5511157"/>
            <a:ext cx="346841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Leandro Freitas</a:t>
            </a:r>
          </a:p>
          <a:p>
            <a:r>
              <a:rPr lang="en-US" sz="1400" dirty="0"/>
              <a:t>﻿Instituto Federal de </a:t>
            </a:r>
            <a:r>
              <a:rPr lang="en-US" sz="1400" dirty="0" err="1"/>
              <a:t>Educação</a:t>
            </a:r>
            <a:r>
              <a:rPr lang="en-US" sz="1400" dirty="0"/>
              <a:t>, </a:t>
            </a:r>
            <a:r>
              <a:rPr lang="en-US" sz="1400" dirty="0" err="1"/>
              <a:t>Ciência</a:t>
            </a:r>
            <a:r>
              <a:rPr lang="en-US" sz="1400" dirty="0"/>
              <a:t> e </a:t>
            </a:r>
            <a:r>
              <a:rPr lang="en-US" sz="1400" dirty="0" err="1"/>
              <a:t>Tecnologia</a:t>
            </a:r>
            <a:r>
              <a:rPr lang="en-US" sz="1400" dirty="0"/>
              <a:t> de Minas Gerais (Brazil)</a:t>
            </a:r>
          </a:p>
          <a:p>
            <a:r>
              <a:rPr lang="en-AU" sz="1200" dirty="0"/>
              <a:t>http://</a:t>
            </a:r>
            <a:r>
              <a:rPr lang="en-AU" sz="1200" dirty="0" err="1"/>
              <a:t>lattes.cnpq.br</a:t>
            </a:r>
            <a:r>
              <a:rPr lang="en-AU" sz="1200" dirty="0"/>
              <a:t>/2243352137634236</a:t>
            </a:r>
            <a:endParaRPr lang="en-US" sz="500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5C73D784-7392-2744-A010-8C7F8CE5F64F}"/>
              </a:ext>
            </a:extLst>
          </p:cNvPr>
          <p:cNvSpPr txBox="1">
            <a:spLocks/>
          </p:cNvSpPr>
          <p:nvPr/>
        </p:nvSpPr>
        <p:spPr>
          <a:xfrm>
            <a:off x="8054618" y="5511157"/>
            <a:ext cx="346841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Luis Aguirre</a:t>
            </a:r>
          </a:p>
          <a:p>
            <a:r>
              <a:rPr lang="en-US" sz="1400" dirty="0"/>
              <a:t>﻿</a:t>
            </a:r>
            <a:r>
              <a:rPr lang="en-US" sz="1400" dirty="0" err="1"/>
              <a:t>Departamento</a:t>
            </a:r>
            <a:r>
              <a:rPr lang="en-US" sz="1400" dirty="0"/>
              <a:t> de </a:t>
            </a:r>
            <a:r>
              <a:rPr lang="en-US" sz="1400" dirty="0" err="1"/>
              <a:t>Engenharia</a:t>
            </a:r>
            <a:r>
              <a:rPr lang="en-US" sz="1400" dirty="0"/>
              <a:t> </a:t>
            </a:r>
            <a:r>
              <a:rPr lang="en-US" sz="1400" dirty="0" err="1"/>
              <a:t>Eletronica</a:t>
            </a:r>
            <a:endParaRPr lang="en-US" sz="1400" dirty="0"/>
          </a:p>
          <a:p>
            <a:r>
              <a:rPr lang="en-US" sz="1400" dirty="0" err="1"/>
              <a:t>Universidade</a:t>
            </a:r>
            <a:r>
              <a:rPr lang="en-US" sz="1400" dirty="0"/>
              <a:t> Federal de Minas Gerais (Brazil)</a:t>
            </a:r>
          </a:p>
          <a:p>
            <a:r>
              <a:rPr lang="en-US" sz="1200" dirty="0"/>
              <a:t>http://</a:t>
            </a:r>
            <a:r>
              <a:rPr lang="en-US" sz="1200" dirty="0" err="1"/>
              <a:t>lattes.cnpq.br</a:t>
            </a:r>
            <a:r>
              <a:rPr lang="en-US" sz="1200" dirty="0"/>
              <a:t>/6682146998710900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866CF-3FA7-164E-A1D4-45049D70E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900" y="3426305"/>
            <a:ext cx="1884234" cy="20848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95555-6DCC-A140-9845-DD1650AEC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706" y="3346833"/>
            <a:ext cx="1884235" cy="2164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B2E649-FF9A-2843-BB56-89F6D887F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610" y="3349158"/>
            <a:ext cx="1543022" cy="21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5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63FE-BF6B-EC47-B9A4-3F86A8B3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F562C-0573-AD4C-B0E2-357F46A64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02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B5ECDF-2E4A-3F4B-9A86-F3227909DC33}"/>
              </a:ext>
            </a:extLst>
          </p:cNvPr>
          <p:cNvSpPr txBox="1"/>
          <p:nvPr/>
        </p:nvSpPr>
        <p:spPr>
          <a:xfrm>
            <a:off x="10514" y="987971"/>
            <a:ext cx="1218148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err="1">
                <a:effectLst/>
              </a:rPr>
              <a:t>Portes</a:t>
            </a:r>
            <a:r>
              <a:rPr lang="en-AU" sz="1200" dirty="0">
                <a:effectLst/>
              </a:rPr>
              <a:t>, L. L., &amp; Aguirre, L. A. (2019). Impact of mixed measurements in detecting phase synchronization in networks using multivariate singular spectrum analysis. </a:t>
            </a:r>
            <a:r>
              <a:rPr lang="en-AU" sz="1200" i="1" dirty="0">
                <a:effectLst/>
              </a:rPr>
              <a:t>Nonlinear Dynamics</a:t>
            </a:r>
            <a:r>
              <a:rPr lang="en-AU" sz="1200" dirty="0">
                <a:effectLst/>
              </a:rPr>
              <a:t>, </a:t>
            </a:r>
            <a:r>
              <a:rPr lang="en-AU" sz="1200" i="1" dirty="0">
                <a:effectLst/>
              </a:rPr>
              <a:t>96</a:t>
            </a:r>
            <a:r>
              <a:rPr lang="en-AU" sz="1200" dirty="0">
                <a:effectLst/>
              </a:rPr>
              <a:t>(3), 2197–2209. </a:t>
            </a:r>
            <a:r>
              <a:rPr lang="en-AU" sz="1200" dirty="0">
                <a:effectLst/>
                <a:hlinkClick r:id="rId2"/>
              </a:rPr>
              <a:t>https://doi.org/10.1007/s11071-019-04917-7</a:t>
            </a:r>
            <a:r>
              <a:rPr lang="en-AU" sz="1200" dirty="0">
                <a:effectLst/>
              </a:rPr>
              <a:t> </a:t>
            </a:r>
          </a:p>
          <a:p>
            <a:endParaRPr lang="en-AU" sz="1200" dirty="0">
              <a:effectLst/>
            </a:endParaRPr>
          </a:p>
          <a:p>
            <a:r>
              <a:rPr lang="en-AU" sz="1200" dirty="0" err="1">
                <a:effectLst/>
              </a:rPr>
              <a:t>Portes</a:t>
            </a:r>
            <a:r>
              <a:rPr lang="en-AU" sz="1200" dirty="0">
                <a:effectLst/>
              </a:rPr>
              <a:t>, L. L., Aguirre, L. A., \bf </a:t>
            </a:r>
            <a:r>
              <a:rPr lang="en-AU" sz="1200" dirty="0" err="1">
                <a:effectLst/>
              </a:rPr>
              <a:t>Portes</a:t>
            </a:r>
            <a:r>
              <a:rPr lang="en-AU" sz="1200" dirty="0">
                <a:effectLst/>
              </a:rPr>
              <a:t>, L. L., &amp; Aguirre, L. A. (2016). Matrix formulation and singular-value decomposition algorithm for structured varimax rotation in multivariate singular spectrum analysis. </a:t>
            </a:r>
            <a:r>
              <a:rPr lang="en-AU" sz="1200" i="1" dirty="0">
                <a:effectLst/>
              </a:rPr>
              <a:t>Physical Review E</a:t>
            </a:r>
            <a:r>
              <a:rPr lang="en-AU" sz="1200" dirty="0">
                <a:effectLst/>
              </a:rPr>
              <a:t>, </a:t>
            </a:r>
            <a:r>
              <a:rPr lang="en-AU" sz="1200" i="1" dirty="0">
                <a:effectLst/>
              </a:rPr>
              <a:t>93</a:t>
            </a:r>
            <a:r>
              <a:rPr lang="en-AU" sz="1200" dirty="0">
                <a:effectLst/>
              </a:rPr>
              <a:t>(5), 052216. </a:t>
            </a:r>
            <a:r>
              <a:rPr lang="en-AU" sz="1200" dirty="0">
                <a:effectLst/>
                <a:hlinkClick r:id="rId3"/>
              </a:rPr>
              <a:t>https://doi.org/10.1103/PhysRevE.93.052216</a:t>
            </a:r>
            <a:r>
              <a:rPr lang="en-AU" sz="1200" dirty="0">
                <a:effectLst/>
              </a:rPr>
              <a:t> </a:t>
            </a:r>
          </a:p>
          <a:p>
            <a:endParaRPr lang="en-AU" sz="1200" dirty="0">
              <a:effectLst/>
            </a:endParaRPr>
          </a:p>
          <a:p>
            <a:r>
              <a:rPr lang="en-AU" sz="1200" dirty="0">
                <a:effectLst/>
              </a:rPr>
              <a:t>L. A., </a:t>
            </a:r>
            <a:r>
              <a:rPr lang="en-AU" sz="1200" dirty="0" err="1">
                <a:effectLst/>
              </a:rPr>
              <a:t>Portes</a:t>
            </a:r>
            <a:r>
              <a:rPr lang="en-AU" sz="1200" dirty="0">
                <a:effectLst/>
              </a:rPr>
              <a:t>, L. L., &amp; Aguirre, L. A. (2016). Enhancing multivariate singular spectrum analysis for phase synchronization: The role of observability. </a:t>
            </a:r>
            <a:r>
              <a:rPr lang="en-AU" sz="1200" i="1" dirty="0">
                <a:effectLst/>
              </a:rPr>
              <a:t>Chaos: An Interdisciplinary Journal of Nonlinear Science</a:t>
            </a:r>
            <a:r>
              <a:rPr lang="en-AU" sz="1200" dirty="0">
                <a:effectLst/>
              </a:rPr>
              <a:t>, </a:t>
            </a:r>
            <a:r>
              <a:rPr lang="en-AU" sz="1200" i="1" dirty="0">
                <a:effectLst/>
              </a:rPr>
              <a:t>26</a:t>
            </a:r>
            <a:r>
              <a:rPr lang="en-AU" sz="1200" dirty="0">
                <a:effectLst/>
              </a:rPr>
              <a:t>(9), 093112. </a:t>
            </a:r>
            <a:r>
              <a:rPr lang="en-AU" sz="1200" dirty="0">
                <a:effectLst/>
                <a:hlinkClick r:id="rId4"/>
              </a:rPr>
              <a:t>https://doi.org/10.1063/1.4963013</a:t>
            </a:r>
            <a:r>
              <a:rPr lang="en-AU" sz="1200" dirty="0">
                <a:effectLst/>
              </a:rPr>
              <a:t> </a:t>
            </a:r>
          </a:p>
          <a:p>
            <a:endParaRPr lang="en-AU" sz="1200" dirty="0">
              <a:effectLst/>
            </a:endParaRPr>
          </a:p>
          <a:p>
            <a:r>
              <a:rPr lang="en-AU" sz="1200" dirty="0">
                <a:effectLst/>
              </a:rPr>
              <a:t>Aguirre, L. A., </a:t>
            </a:r>
            <a:r>
              <a:rPr lang="en-AU" sz="1200" dirty="0" err="1">
                <a:effectLst/>
              </a:rPr>
              <a:t>Portes</a:t>
            </a:r>
            <a:r>
              <a:rPr lang="en-AU" sz="1200" dirty="0">
                <a:effectLst/>
              </a:rPr>
              <a:t>, L. L., &amp; </a:t>
            </a:r>
            <a:r>
              <a:rPr lang="en-AU" sz="1200" dirty="0" err="1">
                <a:effectLst/>
              </a:rPr>
              <a:t>Letellier</a:t>
            </a:r>
            <a:r>
              <a:rPr lang="en-AU" sz="1200" dirty="0">
                <a:effectLst/>
              </a:rPr>
              <a:t>, C. (2017). Observability and synchronization of neuron models. </a:t>
            </a:r>
            <a:r>
              <a:rPr lang="en-AU" sz="1200" i="1" dirty="0">
                <a:effectLst/>
              </a:rPr>
              <a:t>Chaos: An Interdisciplinary Journal of Nonlinear Science</a:t>
            </a:r>
            <a:r>
              <a:rPr lang="en-AU" sz="1200" dirty="0">
                <a:effectLst/>
              </a:rPr>
              <a:t>, </a:t>
            </a:r>
            <a:r>
              <a:rPr lang="en-AU" sz="1200" i="1" dirty="0">
                <a:effectLst/>
              </a:rPr>
              <a:t>27</a:t>
            </a:r>
            <a:r>
              <a:rPr lang="en-AU" sz="1200" dirty="0">
                <a:effectLst/>
              </a:rPr>
              <a:t>(10), 103103. </a:t>
            </a:r>
            <a:r>
              <a:rPr lang="en-AU" sz="1200" dirty="0">
                <a:effectLst/>
                <a:hlinkClick r:id="rId5"/>
              </a:rPr>
              <a:t>https://doi.org/10.1063/1.4985291</a:t>
            </a:r>
            <a:r>
              <a:rPr lang="en-AU" sz="1200" dirty="0">
                <a:effectLst/>
              </a:rPr>
              <a:t> </a:t>
            </a:r>
          </a:p>
          <a:p>
            <a:endParaRPr lang="en-AU" sz="1200" dirty="0">
              <a:effectLst/>
            </a:endParaRPr>
          </a:p>
          <a:p>
            <a:endParaRPr lang="en-AU" sz="1200" dirty="0">
              <a:effectLst/>
            </a:endParaRPr>
          </a:p>
          <a:p>
            <a:endParaRPr lang="en-AU" sz="1200" dirty="0"/>
          </a:p>
          <a:p>
            <a:r>
              <a:rPr lang="en-AU" sz="1200" dirty="0">
                <a:effectLst/>
              </a:rPr>
              <a:t>Freitas, L., Torres, L. A. B., &amp; Aguirre, L. A. (2018). Phase definition to assess synchronization quality of nonlinear oscillators. </a:t>
            </a:r>
            <a:r>
              <a:rPr lang="en-AU" sz="1200" i="1" dirty="0">
                <a:effectLst/>
              </a:rPr>
              <a:t>Physical Review E</a:t>
            </a:r>
            <a:r>
              <a:rPr lang="en-AU" sz="1200" dirty="0">
                <a:effectLst/>
              </a:rPr>
              <a:t>, </a:t>
            </a:r>
            <a:r>
              <a:rPr lang="en-AU" sz="1200" i="1" dirty="0">
                <a:effectLst/>
              </a:rPr>
              <a:t>97</a:t>
            </a:r>
            <a:r>
              <a:rPr lang="en-AU" sz="1200" dirty="0">
                <a:effectLst/>
              </a:rPr>
              <a:t>(5), 052202. </a:t>
            </a:r>
            <a:r>
              <a:rPr lang="en-AU" sz="1200" dirty="0">
                <a:effectLst/>
                <a:hlinkClick r:id="rId6"/>
              </a:rPr>
              <a:t>https://doi.org/10.1103/PhysRevE.97.052202</a:t>
            </a:r>
            <a:endParaRPr lang="en-AU" sz="1200" dirty="0"/>
          </a:p>
          <a:p>
            <a:r>
              <a:rPr lang="en-AU" sz="1200" dirty="0">
                <a:effectLst/>
              </a:rPr>
              <a:t>Aguirre, L. A., &amp; Freitas, L. (2017). Control and observability aspects of phase synchronization. </a:t>
            </a:r>
            <a:r>
              <a:rPr lang="en-AU" sz="1200" i="1" dirty="0">
                <a:effectLst/>
              </a:rPr>
              <a:t>Nonlinear Dynamics</a:t>
            </a:r>
            <a:r>
              <a:rPr lang="en-AU" sz="1200" dirty="0">
                <a:effectLst/>
              </a:rPr>
              <a:t>, </a:t>
            </a:r>
            <a:r>
              <a:rPr lang="en-AU" sz="1200" i="1" dirty="0">
                <a:effectLst/>
              </a:rPr>
              <a:t>91</a:t>
            </a:r>
            <a:r>
              <a:rPr lang="en-AU" sz="1200" dirty="0">
                <a:effectLst/>
              </a:rPr>
              <a:t>(4), 1–15. </a:t>
            </a:r>
            <a:r>
              <a:rPr lang="en-AU" sz="1200" dirty="0">
                <a:effectLst/>
                <a:hlinkClick r:id="rId7"/>
              </a:rPr>
              <a:t>https://doi.org/10.1007/s11071-017-4009-9</a:t>
            </a:r>
            <a:r>
              <a:rPr lang="en-AU" sz="1200" dirty="0">
                <a:effectLst/>
              </a:rPr>
              <a:t> </a:t>
            </a:r>
          </a:p>
          <a:p>
            <a:endParaRPr lang="en-AU" sz="1200" dirty="0"/>
          </a:p>
          <a:p>
            <a:endParaRPr lang="en-AU" sz="1200" dirty="0">
              <a:effectLst/>
            </a:endParaRPr>
          </a:p>
          <a:p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FB1CD-1B36-8241-A632-E6D766200A20}"/>
              </a:ext>
            </a:extLst>
          </p:cNvPr>
          <p:cNvSpPr txBox="1"/>
          <p:nvPr/>
        </p:nvSpPr>
        <p:spPr>
          <a:xfrm>
            <a:off x="178675" y="157655"/>
            <a:ext cx="1379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086460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349</Words>
  <Application>Microsoft Macintosh PowerPoint</Application>
  <PresentationFormat>Widescreen</PresentationFormat>
  <Paragraphs>26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Joint characterization of phase synchronization in networks with multivariate singular spectrum analysis and  vector field phase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LEONARDO SANTOS</dc:creator>
  <cp:lastModifiedBy>LEONARDO SANTOS</cp:lastModifiedBy>
  <cp:revision>10</cp:revision>
  <dcterms:created xsi:type="dcterms:W3CDTF">2019-08-03T00:56:44Z</dcterms:created>
  <dcterms:modified xsi:type="dcterms:W3CDTF">2019-08-03T01:32:33Z</dcterms:modified>
</cp:coreProperties>
</file>